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33"/>
  </p:handoutMasterIdLst>
  <p:sldIdLst>
    <p:sldId id="256" r:id="rId3"/>
    <p:sldId id="293" r:id="rId4"/>
    <p:sldId id="296" r:id="rId5"/>
    <p:sldId id="297" r:id="rId6"/>
    <p:sldId id="298" r:id="rId7"/>
    <p:sldId id="257" r:id="rId8"/>
    <p:sldId id="258" r:id="rId9"/>
    <p:sldId id="259" r:id="rId10"/>
    <p:sldId id="260" r:id="rId11"/>
    <p:sldId id="261" r:id="rId12"/>
    <p:sldId id="265" r:id="rId13"/>
    <p:sldId id="266" r:id="rId14"/>
    <p:sldId id="268" r:id="rId15"/>
    <p:sldId id="270" r:id="rId16"/>
    <p:sldId id="271" r:id="rId17"/>
    <p:sldId id="278" r:id="rId18"/>
    <p:sldId id="272" r:id="rId20"/>
    <p:sldId id="275" r:id="rId21"/>
    <p:sldId id="277" r:id="rId22"/>
    <p:sldId id="279" r:id="rId23"/>
    <p:sldId id="280" r:id="rId24"/>
    <p:sldId id="281" r:id="rId25"/>
    <p:sldId id="285" r:id="rId26"/>
    <p:sldId id="290" r:id="rId27"/>
    <p:sldId id="292" r:id="rId28"/>
    <p:sldId id="283" r:id="rId29"/>
    <p:sldId id="291" r:id="rId30"/>
    <p:sldId id="284" r:id="rId31"/>
    <p:sldId id="282" r:id="rId3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6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492"/>
            <a:ext cx="9144000" cy="2187001"/>
          </a:xfrm>
        </p:spPr>
        <p:txBody>
          <a:bodyPr/>
          <a:p>
            <a:r>
              <a:rPr lang="zh-CN" altLang="en-US"/>
              <a:t>学</a:t>
            </a:r>
            <a:r>
              <a:rPr lang="en-US" altLang="zh-CN"/>
              <a:t>C++</a:t>
            </a:r>
            <a:r>
              <a:rPr lang="zh-CN" altLang="en-US"/>
              <a:t>从</a:t>
            </a:r>
            <a:r>
              <a:rPr lang="en-US"/>
              <a:t>CMake</a:t>
            </a:r>
            <a:r>
              <a:rPr lang="zh-CN" altLang="en-US"/>
              <a:t>学起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72398"/>
            <a:ext cx="9144000" cy="1655762"/>
          </a:xfrm>
        </p:spPr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 descr="cmakecross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5915" y="4068445"/>
            <a:ext cx="5958840" cy="195707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743325"/>
            <a:ext cx="2319020" cy="26073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83785" y="3566160"/>
            <a:ext cx="0" cy="2871470"/>
          </a:xfrm>
          <a:prstGeom prst="line">
            <a:avLst/>
          </a:prstGeom>
          <a:ln w="38100">
            <a:solidFill>
              <a:srgbClr val="32323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的命令行调用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读取当前目录的</a:t>
            </a:r>
            <a:r>
              <a:rPr lang="en-US" altLang="zh-CN"/>
              <a:t> CMakeLists.txt</a:t>
            </a:r>
            <a:r>
              <a:rPr lang="zh-CN" altLang="en-US"/>
              <a:t>，并在</a:t>
            </a:r>
            <a:r>
              <a:rPr lang="en-US" altLang="zh-CN"/>
              <a:t> build </a:t>
            </a:r>
            <a:r>
              <a:rPr lang="zh-CN" altLang="en-US"/>
              <a:t>文件夹下生成</a:t>
            </a:r>
            <a:r>
              <a:rPr lang="en-US" altLang="zh-CN"/>
              <a:t> build/Makefile</a:t>
            </a:r>
            <a:r>
              <a:rPr lang="zh-CN" altLang="en-US"/>
              <a:t>：</a:t>
            </a:r>
            <a:endParaRPr lang="en-US"/>
          </a:p>
          <a:p>
            <a:r>
              <a:rPr lang="en-US"/>
              <a:t>&gt; cmake -B build</a:t>
            </a:r>
            <a:endParaRPr lang="en-US"/>
          </a:p>
          <a:p>
            <a:r>
              <a:rPr lang="zh-CN" altLang="en-US"/>
              <a:t>让</a:t>
            </a:r>
            <a:r>
              <a:rPr lang="en-US" altLang="zh-CN"/>
              <a:t> make </a:t>
            </a:r>
            <a:r>
              <a:rPr lang="zh-CN" altLang="en-US"/>
              <a:t>读取</a:t>
            </a:r>
            <a:r>
              <a:rPr lang="en-US" altLang="zh-CN"/>
              <a:t> build/Makefile</a:t>
            </a:r>
            <a:r>
              <a:rPr lang="zh-CN" altLang="en-US"/>
              <a:t>，并开始构建</a:t>
            </a:r>
            <a:r>
              <a:rPr lang="en-US" altLang="zh-CN"/>
              <a:t> a.out</a:t>
            </a:r>
            <a:r>
              <a:rPr lang="zh-CN" altLang="en-US"/>
              <a:t>：</a:t>
            </a:r>
            <a:endParaRPr lang="en-US"/>
          </a:p>
          <a:p>
            <a:r>
              <a:rPr lang="en-US" altLang="zh-CN"/>
              <a:t>&gt; make -C build</a:t>
            </a:r>
            <a:endParaRPr lang="en-US" altLang="zh-CN"/>
          </a:p>
          <a:p>
            <a:r>
              <a:rPr lang="zh-CN" altLang="en-US"/>
              <a:t>以下命令和上一个等价，但更跨平台：</a:t>
            </a:r>
            <a:endParaRPr lang="en-US" altLang="zh-CN"/>
          </a:p>
          <a:p>
            <a:r>
              <a:rPr lang="en-US" altLang="zh-CN"/>
              <a:t>&gt; cmake --build build</a:t>
            </a:r>
            <a:endParaRPr lang="en-US" altLang="zh-CN"/>
          </a:p>
          <a:p>
            <a:r>
              <a:rPr lang="zh-CN" altLang="en-US"/>
              <a:t>执行生成的</a:t>
            </a:r>
            <a:r>
              <a:rPr lang="en-US" altLang="zh-CN"/>
              <a:t> a.out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&gt; build/a.out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9585" y="4491990"/>
            <a:ext cx="5352415" cy="2366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175250"/>
            <a:ext cx="4842510" cy="1002030"/>
          </a:xfrm>
          <a:prstGeom prst="rect">
            <a:avLst/>
          </a:prstGeom>
        </p:spPr>
      </p:pic>
      <p:pic>
        <p:nvPicPr>
          <p:cNvPr id="6" name="Picture 5" descr="cmakeloagetext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15" y="0"/>
            <a:ext cx="2546985" cy="220281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 flipV="1">
            <a:off x="5490210" y="5674995"/>
            <a:ext cx="1349375" cy="1270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Rounded Rectangle 12"/>
          <p:cNvSpPr/>
          <p:nvPr/>
        </p:nvSpPr>
        <p:spPr>
          <a:xfrm>
            <a:off x="4838065" y="170180"/>
            <a:ext cx="3234690" cy="1502410"/>
          </a:xfrm>
          <a:prstGeom prst="roundRect">
            <a:avLst>
              <a:gd name="adj" fmla="val 2819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为什么需要库（</a:t>
            </a:r>
            <a:r>
              <a:rPr lang="en-US" altLang="zh-CN">
                <a:sym typeface="+mn-ea"/>
              </a:rPr>
              <a:t>library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有时候我们会有多个可执行文件，他们之间用到的某些功能是相同的，我们想把这些共用的功能做成一个</a:t>
            </a:r>
            <a:r>
              <a:rPr lang="zh-CN" altLang="en-US" b="1">
                <a:sym typeface="+mn-ea"/>
              </a:rPr>
              <a:t>库</a:t>
            </a:r>
            <a:r>
              <a:rPr lang="zh-CN" altLang="en-US">
                <a:sym typeface="+mn-ea"/>
              </a:rPr>
              <a:t>，方便大家一起共享。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库中的函数可以被可执行文件调用，也可以被其他库文件调用。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库文件又分为</a:t>
            </a:r>
            <a:r>
              <a:rPr lang="zh-CN" altLang="en-US" b="1">
                <a:sym typeface="+mn-ea"/>
              </a:rPr>
              <a:t>静态库文件</a:t>
            </a:r>
            <a:r>
              <a:rPr lang="zh-CN" altLang="en-US">
                <a:sym typeface="+mn-ea"/>
              </a:rPr>
              <a:t>和</a:t>
            </a:r>
            <a:r>
              <a:rPr lang="zh-CN" altLang="en-US" b="1">
                <a:sym typeface="+mn-ea"/>
              </a:rPr>
              <a:t>动态库文件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其中静态库相当于直接把代码插入到生成的可执行文件中，会导致体积变大，但是只需要一个文件即可运行。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而动态库则只在生成的可执行文件中生成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插桩”函数，当可执行文件被加载时会读取指定目录中的</a:t>
            </a:r>
            <a:r>
              <a:rPr lang="en-US" altLang="zh-CN">
                <a:sym typeface="+mn-ea"/>
              </a:rPr>
              <a:t>.dll</a:t>
            </a:r>
            <a:r>
              <a:rPr lang="zh-CN" altLang="en-US">
                <a:sym typeface="+mn-ea"/>
              </a:rPr>
              <a:t>文件，加载到内存中空闲的位置，并且替换相应的</a:t>
            </a:r>
            <a:r>
              <a:rPr lang="zh-CN" altLang="en-US">
                <a:sym typeface="+mn-ea"/>
              </a:rPr>
              <a:t>“插桩”指向的地址为加载后的地址，这个过程称为</a:t>
            </a:r>
            <a:r>
              <a:rPr lang="zh-CN" altLang="en-US" b="1">
                <a:sym typeface="+mn-ea"/>
              </a:rPr>
              <a:t>重定向</a:t>
            </a:r>
            <a:r>
              <a:rPr lang="zh-CN" altLang="en-US">
                <a:sym typeface="+mn-ea"/>
              </a:rPr>
              <a:t>。这样以后函数被调用就会跳转到动态加载的地址去。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Windows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：可执行文件同目录，其次是环境变量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%PATH%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Linux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：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ELF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格式可执行文件的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RPATH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，其次是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/usr/lib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等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9" name="Picture 8" descr="19792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2305" y="258445"/>
            <a:ext cx="1351915" cy="1351915"/>
          </a:xfrm>
          <a:prstGeom prst="rect">
            <a:avLst/>
          </a:prstGeom>
        </p:spPr>
      </p:pic>
      <p:pic>
        <p:nvPicPr>
          <p:cNvPr id="10" name="Picture 9" descr="executablewin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830" y="191135"/>
            <a:ext cx="1431925" cy="144653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0" idx="3"/>
            <a:endCxn id="9" idx="1"/>
          </p:cNvCxnSpPr>
          <p:nvPr/>
        </p:nvCxnSpPr>
        <p:spPr>
          <a:xfrm>
            <a:off x="8072755" y="914400"/>
            <a:ext cx="1479550" cy="2032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ibwinlibrary2389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50" y="361315"/>
            <a:ext cx="1126490" cy="112649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14959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运行时查找</a:t>
            </a:r>
            <a:endParaRPr lang="zh-CN" alt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661025" y="960755"/>
            <a:ext cx="1174750" cy="10160"/>
          </a:xfrm>
          <a:prstGeom prst="straightConnector1">
            <a:avLst/>
          </a:prstGeom>
          <a:ln w="28575" cmpd="sng">
            <a:solidFill>
              <a:srgbClr val="CC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58546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编译时插入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中的</a:t>
            </a:r>
            <a:r>
              <a:rPr lang="zh-CN">
                <a:sym typeface="+mn-ea"/>
              </a:rPr>
              <a:t>静态库与动态库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除了</a:t>
            </a:r>
            <a:r>
              <a:rPr lang="en-US" altLang="zh-CN">
                <a:sym typeface="+mn-ea"/>
              </a:rPr>
              <a:t> add_executable </a:t>
            </a:r>
            <a:r>
              <a:rPr lang="zh-CN" altLang="en-US">
                <a:sym typeface="+mn-ea"/>
              </a:rPr>
              <a:t>可以生成</a:t>
            </a:r>
            <a:r>
              <a:rPr lang="zh-CN" altLang="en-US" b="1">
                <a:sym typeface="+mn-ea"/>
              </a:rPr>
              <a:t>可执行文件</a:t>
            </a:r>
            <a:r>
              <a:rPr lang="zh-CN" altLang="en-US">
                <a:sym typeface="+mn-ea"/>
              </a:rPr>
              <a:t>外，还可以通过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生成</a:t>
            </a:r>
            <a:r>
              <a:rPr lang="zh-CN" altLang="en-US" b="1">
                <a:sym typeface="+mn-ea"/>
              </a:rPr>
              <a:t>库文件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add_library </a:t>
            </a:r>
            <a:r>
              <a:rPr lang="zh-CN" altLang="en-US"/>
              <a:t>的语法与</a:t>
            </a:r>
            <a:r>
              <a:rPr lang="en-US" altLang="zh-CN"/>
              <a:t> add_executable </a:t>
            </a:r>
            <a:r>
              <a:rPr lang="zh-CN" altLang="en-US"/>
              <a:t>大致相同，除了他需要指定是</a:t>
            </a:r>
            <a:r>
              <a:rPr lang="zh-CN" altLang="en-US" b="1"/>
              <a:t>动态库</a:t>
            </a:r>
            <a:r>
              <a:rPr lang="zh-CN" altLang="en-US"/>
              <a:t>还是</a:t>
            </a:r>
            <a:r>
              <a:rPr lang="zh-CN" altLang="en-US" b="1"/>
              <a:t>静态库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add_library(test STATIC source1.cpp source2.cpp)</a:t>
            </a:r>
            <a:r>
              <a:rPr lang="en-US" altLang="zh-CN">
                <a:solidFill>
                  <a:srgbClr val="00B050"/>
                </a:solidFill>
              </a:rPr>
              <a:t>  # </a:t>
            </a:r>
            <a:r>
              <a:rPr lang="zh-CN" altLang="en-US">
                <a:solidFill>
                  <a:srgbClr val="00B050"/>
                </a:solidFill>
              </a:rPr>
              <a:t>生成静态库</a:t>
            </a:r>
            <a:r>
              <a:rPr lang="en-US" altLang="zh-CN">
                <a:solidFill>
                  <a:srgbClr val="00B050"/>
                </a:solidFill>
              </a:rPr>
              <a:t> libtest.a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add_library(test SHARED source1.cpp source2.cpp)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生成动态库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libtest.so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动态库有很多坑，特别是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环境下，初学者自己创建库时，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建议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使用静态库。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但是他人提供的库，大多是作为动态库的，我们之后会讨论如何使用他人的库。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创建库以后，要在某个</a:t>
            </a:r>
            <a:r>
              <a:rPr lang="zh-CN" altLang="en-US" b="1">
                <a:sym typeface="+mn-ea"/>
              </a:rPr>
              <a:t>可执行文件</a:t>
            </a:r>
            <a:r>
              <a:rPr lang="zh-CN" altLang="en-US">
                <a:sym typeface="+mn-ea"/>
              </a:rPr>
              <a:t>中</a:t>
            </a:r>
            <a:r>
              <a:rPr lang="zh-CN" altLang="en-US">
                <a:sym typeface="+mn-ea"/>
              </a:rPr>
              <a:t>使用该库，只需要：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target_link_libraries(myexec PUBLIC test)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为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myexec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链接刚刚制作的库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libtest.a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PUBLIC </a:t>
            </a:r>
            <a:r>
              <a:rPr lang="zh-CN" altLang="en-US">
                <a:sym typeface="+mn-ea"/>
              </a:rPr>
              <a:t>的含义稍后会说明（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中有很多这样的大写修饰符）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33975"/>
            <a:ext cx="5086350" cy="172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5" y="5138420"/>
            <a:ext cx="3381375" cy="171958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5086350" y="5996305"/>
            <a:ext cx="3724275" cy="1905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</a:t>
            </a:r>
            <a:r>
              <a:rPr lang="en-US" altLang="zh-CN"/>
              <a:t> C++ </a:t>
            </a:r>
            <a:r>
              <a:rPr lang="zh-CN" altLang="en-US"/>
              <a:t>需要声明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在多文件编译章中，说到了需要在</a:t>
            </a:r>
            <a:r>
              <a:rPr lang="en-US" altLang="zh-CN"/>
              <a:t> main.cpp </a:t>
            </a:r>
            <a:r>
              <a:rPr lang="zh-CN" altLang="en-US" b="1"/>
              <a:t>声明</a:t>
            </a:r>
            <a:r>
              <a:rPr lang="en-US" altLang="zh-CN"/>
              <a:t> hello() </a:t>
            </a:r>
            <a:r>
              <a:rPr lang="zh-CN" altLang="en-US"/>
              <a:t>才能引用。为什么？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因为需要知道函数的参数和返回值类型：这样</a:t>
            </a:r>
            <a:r>
              <a:rPr lang="zh-CN"/>
              <a:t>才能支持</a:t>
            </a:r>
            <a:r>
              <a:rPr lang="zh-CN" b="1"/>
              <a:t>重载</a:t>
            </a:r>
            <a:r>
              <a:rPr lang="zh-CN"/>
              <a:t>，</a:t>
            </a:r>
            <a:r>
              <a:rPr lang="zh-CN" b="1"/>
              <a:t>隐式类型转换</a:t>
            </a:r>
            <a:r>
              <a:rPr lang="zh-CN"/>
              <a:t>等特性。例如</a:t>
            </a:r>
            <a:r>
              <a:rPr lang="en-US" altLang="zh-CN"/>
              <a:t> show(3)</a:t>
            </a:r>
            <a:r>
              <a:rPr lang="zh-CN" altLang="en-US"/>
              <a:t>，如果声明了</a:t>
            </a:r>
            <a:r>
              <a:rPr lang="en-US" altLang="zh-CN"/>
              <a:t> void show(float x)</a:t>
            </a:r>
            <a:r>
              <a:rPr lang="zh-CN" altLang="en-US"/>
              <a:t>，那么编译器知道把</a:t>
            </a:r>
            <a:r>
              <a:rPr lang="en-US" altLang="zh-CN"/>
              <a:t> 3 </a:t>
            </a:r>
            <a:r>
              <a:rPr lang="zh-CN" altLang="en-US"/>
              <a:t>转换成</a:t>
            </a:r>
            <a:r>
              <a:rPr lang="en-US" altLang="zh-CN"/>
              <a:t> 3.0f </a:t>
            </a:r>
            <a:r>
              <a:rPr lang="zh-CN" altLang="en-US"/>
              <a:t>才能调用。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让编译器知道</a:t>
            </a:r>
            <a:r>
              <a:rPr lang="en-US" altLang="zh-CN"/>
              <a:t> hello </a:t>
            </a:r>
            <a:r>
              <a:rPr lang="zh-CN" altLang="en-US"/>
              <a:t>这个</a:t>
            </a:r>
            <a:r>
              <a:rPr lang="zh-CN" altLang="en-US">
                <a:sym typeface="+mn-ea"/>
              </a:rPr>
              <a:t>名字</a:t>
            </a:r>
            <a:r>
              <a:rPr lang="zh-CN" altLang="en-US"/>
              <a:t>是一个</a:t>
            </a:r>
            <a:r>
              <a:rPr lang="zh-CN" altLang="en-US" b="1"/>
              <a:t>函数</a:t>
            </a:r>
            <a:r>
              <a:rPr lang="zh-CN" altLang="en-US"/>
              <a:t>，不是一个</a:t>
            </a:r>
            <a:r>
              <a:rPr lang="zh-CN" altLang="en-US" b="1"/>
              <a:t>变量</a:t>
            </a:r>
            <a:r>
              <a:rPr lang="zh-CN" altLang="en-US"/>
              <a:t>或者</a:t>
            </a:r>
            <a:r>
              <a:rPr lang="zh-CN" altLang="en-US" b="1"/>
              <a:t>类</a:t>
            </a:r>
            <a:r>
              <a:rPr lang="zh-CN" altLang="en-US"/>
              <a:t>的名字：这样当我写下</a:t>
            </a:r>
            <a:r>
              <a:rPr lang="en-US" altLang="zh-CN"/>
              <a:t> hello() </a:t>
            </a:r>
            <a:r>
              <a:rPr lang="zh-CN" altLang="en-US"/>
              <a:t>的时候，他知道我是想调用</a:t>
            </a:r>
            <a:r>
              <a:rPr lang="en-US" altLang="zh-CN"/>
              <a:t> hello </a:t>
            </a:r>
            <a:r>
              <a:rPr lang="zh-CN" altLang="en-US"/>
              <a:t>这个函数，而不是创建一个叫</a:t>
            </a:r>
            <a:r>
              <a:rPr lang="en-US" altLang="zh-CN"/>
              <a:t> hello </a:t>
            </a:r>
            <a:r>
              <a:rPr lang="zh-CN" altLang="en-US"/>
              <a:t>的类的对象。</a:t>
            </a:r>
            <a:endParaRPr lang="zh-CN" altLang="en-US"/>
          </a:p>
          <a:p>
            <a:r>
              <a:rPr lang="zh-CN" altLang="en-US"/>
              <a:t>其实，C++ 是一种强烈依赖</a:t>
            </a:r>
            <a:r>
              <a:rPr lang="zh-CN" altLang="en-US" b="1"/>
              <a:t>上下文</a:t>
            </a:r>
            <a:r>
              <a:rPr lang="zh-CN" altLang="en-US"/>
              <a:t>信息的编程语言，举个例子：</a:t>
            </a:r>
            <a:endParaRPr lang="zh-CN" altLang="en-US"/>
          </a:p>
          <a:p>
            <a:r>
              <a:rPr lang="zh-CN" altLang="en-US"/>
              <a:t>vector &lt; MyClass &gt; a;   // 声明一个由 MyClass 组成的数组</a:t>
            </a:r>
            <a:endParaRPr lang="zh-CN" altLang="en-US"/>
          </a:p>
          <a:p>
            <a:r>
              <a:rPr lang="zh-CN" altLang="en-US"/>
              <a:t>如果编译器不知道 vector 是个模板类，那他完全可以把 vector 看做一个变量名，把 &lt; 解释为小于号，从而理解成判断‘vector’这个变量的值是否小于‘MyClass’这个变量的值。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正因如此，我们常常可以在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代码中看见这样的写法：typename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&lt;T&gt;::type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因为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是不确定的，导致编译器无法确定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 的 type 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类型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，还是一个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值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。因此用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typename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修饰来让编译器确信这是一个类型名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……</a:t>
            </a:r>
            <a:endParaRPr lang="en-US" altLang="zh-CN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6810" y="0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915" y="0"/>
            <a:ext cx="2331085" cy="224726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144510" y="802640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1579225" y="97599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为什么需要头文件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为了使用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这个函数，</a:t>
            </a:r>
            <a:r>
              <a:rPr lang="zh-CN" altLang="en-US"/>
              <a:t>我们刚才在</a:t>
            </a:r>
            <a:r>
              <a:rPr lang="en-US" altLang="zh-CN"/>
              <a:t> main.cpp </a:t>
            </a:r>
            <a:r>
              <a:rPr lang="zh-CN" altLang="en-US"/>
              <a:t>里声明了</a:t>
            </a:r>
            <a:r>
              <a:rPr lang="en-US" altLang="zh-CN"/>
              <a:t> void hello() 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但是如果另一个文件</a:t>
            </a:r>
            <a:r>
              <a:rPr lang="en-US" altLang="zh-CN"/>
              <a:t> other.cpp </a:t>
            </a:r>
            <a:r>
              <a:rPr lang="zh-CN" altLang="en-US"/>
              <a:t>也需要用</a:t>
            </a:r>
            <a:r>
              <a:rPr lang="en-US" altLang="zh-CN"/>
              <a:t> hello </a:t>
            </a:r>
            <a:r>
              <a:rPr lang="zh-CN" altLang="en-US"/>
              <a:t>这个函数呢？也在里面声明一遍？</a:t>
            </a:r>
            <a:endParaRPr lang="zh-CN" altLang="en-US"/>
          </a:p>
          <a:p>
            <a:r>
              <a:rPr lang="zh-CN" altLang="en-US"/>
              <a:t>如果能够只写一遍，然后</a:t>
            </a:r>
            <a:r>
              <a:rPr lang="zh-CN" altLang="en-US" b="1"/>
              <a:t>自动插入</a:t>
            </a:r>
            <a:r>
              <a:rPr lang="zh-CN" altLang="en-US"/>
              <a:t>到需要用</a:t>
            </a:r>
            <a:r>
              <a:rPr lang="en-US" altLang="zh-CN"/>
              <a:t> hello </a:t>
            </a:r>
            <a:r>
              <a:rPr lang="zh-CN" altLang="en-US"/>
              <a:t>的那些</a:t>
            </a:r>
            <a:r>
              <a:rPr lang="en-US" altLang="zh-CN"/>
              <a:t> .cpp </a:t>
            </a:r>
            <a:r>
              <a:rPr lang="zh-CN" altLang="en-US"/>
              <a:t>里就好了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0" y="3617595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3617595"/>
            <a:ext cx="2331085" cy="2247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55" y="3617595"/>
            <a:ext cx="2419350" cy="1981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264275" y="443293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22650" y="4455795"/>
            <a:ext cx="970915" cy="1016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p>
            <a:r>
              <a:rPr lang="zh-CN" altLang="en-US"/>
              <a:t>头文件</a:t>
            </a:r>
            <a:r>
              <a:rPr lang="en-US" altLang="zh-CN"/>
              <a:t> - </a:t>
            </a:r>
            <a:r>
              <a:rPr lang="zh-CN" altLang="en-US"/>
              <a:t>批量插入几行代码的硬核方式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70940"/>
            <a:ext cx="10515600" cy="4351338"/>
          </a:xfrm>
        </p:spPr>
        <p:txBody>
          <a:bodyPr/>
          <a:p>
            <a:r>
              <a:rPr lang="zh-CN" altLang="en-US"/>
              <a:t>没错，</a:t>
            </a:r>
            <a:r>
              <a:rPr lang="en-US" altLang="zh-CN"/>
              <a:t>C </a:t>
            </a:r>
            <a:r>
              <a:rPr lang="zh-CN" altLang="en-US"/>
              <a:t>语言的前辈们也想到了，他们说，既然每个</a:t>
            </a:r>
            <a:r>
              <a:rPr lang="en-US" altLang="zh-CN"/>
              <a:t> .cpp </a:t>
            </a:r>
            <a:r>
              <a:rPr lang="zh-CN" altLang="en-US"/>
              <a:t>文件的这个部分是一模一样的，不如我把</a:t>
            </a:r>
            <a:r>
              <a:rPr lang="en-US" altLang="zh-CN"/>
              <a:t> hello() </a:t>
            </a:r>
            <a:r>
              <a:rPr lang="zh-CN" altLang="en-US"/>
              <a:t>的</a:t>
            </a:r>
            <a:r>
              <a:rPr lang="zh-CN" altLang="en-US" b="1">
                <a:sym typeface="+mn-ea"/>
              </a:rPr>
              <a:t>声明</a:t>
            </a:r>
            <a:r>
              <a:rPr lang="zh-CN" altLang="en-US"/>
              <a:t>放到单独一个文件</a:t>
            </a:r>
            <a:r>
              <a:rPr lang="en-US" altLang="zh-CN"/>
              <a:t> hello.h </a:t>
            </a:r>
            <a:r>
              <a:rPr lang="zh-CN" altLang="en-US"/>
              <a:t>里，然后在需要用到</a:t>
            </a:r>
            <a:r>
              <a:rPr lang="en-US" altLang="zh-CN">
                <a:sym typeface="+mn-ea"/>
              </a:rPr>
              <a:t> hello() </a:t>
            </a:r>
            <a:r>
              <a:rPr lang="zh-CN" altLang="en-US"/>
              <a:t>这个</a:t>
            </a:r>
            <a:r>
              <a:rPr lang="zh-CN" altLang="en-US" b="1"/>
              <a:t>声明</a:t>
            </a:r>
            <a:r>
              <a:rPr lang="zh-CN" altLang="en-US"/>
              <a:t>的地方，打上一个记号，</a:t>
            </a:r>
            <a:r>
              <a:rPr lang="en-US" altLang="zh-CN"/>
              <a:t>#include “hello.h” </a:t>
            </a:r>
            <a:r>
              <a:rPr lang="zh-CN" altLang="en-US"/>
              <a:t>。然后用一个小程序，自动在编译前把引号内的文件名</a:t>
            </a:r>
            <a:r>
              <a:rPr lang="en-US" altLang="zh-CN"/>
              <a:t> hello.h </a:t>
            </a:r>
            <a:r>
              <a:rPr lang="zh-CN" altLang="en-US"/>
              <a:t>的内容</a:t>
            </a:r>
            <a:r>
              <a:rPr lang="zh-CN" altLang="en-US" b="1"/>
              <a:t>插入</a:t>
            </a:r>
            <a:r>
              <a:rPr lang="zh-CN" altLang="en-US"/>
              <a:t>到记号所在的位置，这样不就只用编辑</a:t>
            </a:r>
            <a:r>
              <a:rPr lang="en-US" altLang="zh-CN"/>
              <a:t> hello.h </a:t>
            </a:r>
            <a:r>
              <a:rPr lang="zh-CN" altLang="en-US"/>
              <a:t>一次了嘛</a:t>
            </a:r>
            <a:r>
              <a:rPr lang="en-US" altLang="zh-CN"/>
              <a:t>~</a:t>
            </a:r>
            <a:endParaRPr lang="en-US" altLang="zh-CN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后来，这个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编译前替换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的步骤逐渐变成编译器的了一部分，称为预处理阶段，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#define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定义的宏也是这个阶段处理的。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此外，在实现的文件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中导入声明的文件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hello.h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是个好习惯，可以保证当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被修改时，比如改成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hello(int)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，编译器能够发现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hello.h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声明的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hello()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和定义的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hello(int)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不一样，避免“沉默的错误”。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p>
            <a:r>
              <a:rPr lang="zh-CN" altLang="en-US"/>
              <a:t>头文件</a:t>
            </a:r>
            <a:r>
              <a:rPr lang="en-US" altLang="zh-CN"/>
              <a:t> - </a:t>
            </a:r>
            <a:r>
              <a:rPr lang="zh-CN" altLang="en-US"/>
              <a:t>批量插入几行代码的硬核方式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09980"/>
            <a:ext cx="10515600" cy="4351338"/>
          </a:xfrm>
        </p:spPr>
        <p:txBody>
          <a:bodyPr/>
          <a:p>
            <a:r>
              <a:rPr lang="en-US">
                <a:sym typeface="+mn-ea"/>
              </a:rPr>
              <a:t>实际上 cstdio 也无非是提供了 printf 等一系列函数声明的头文件而已，实际的实现是在 libc.so 这个动态库里。</a:t>
            </a:r>
            <a:r>
              <a:rPr lang="zh-CN" altLang="en-US">
                <a:sym typeface="+mn-ea"/>
              </a:rPr>
              <a:t>其中</a:t>
            </a:r>
            <a:r>
              <a:rPr lang="en-US">
                <a:sym typeface="+mn-ea"/>
              </a:rPr>
              <a:t> &lt;cstdio&gt; </a:t>
            </a:r>
            <a:r>
              <a:rPr lang="zh-CN" altLang="en-US">
                <a:sym typeface="+mn-ea"/>
              </a:rPr>
              <a:t>这种形式</a:t>
            </a:r>
            <a:r>
              <a:rPr lang="en-US">
                <a:sym typeface="+mn-ea"/>
              </a:rPr>
              <a:t>表示</a:t>
            </a:r>
            <a:r>
              <a:rPr lang="en-US" b="1">
                <a:sym typeface="+mn-ea"/>
              </a:rPr>
              <a:t>不要在当前目录下搜索</a:t>
            </a:r>
            <a:r>
              <a:rPr lang="en-US">
                <a:sym typeface="+mn-ea"/>
              </a:rPr>
              <a:t>，只在系统目录里搜索，”hello.h” 这种形式则</a:t>
            </a:r>
            <a:r>
              <a:rPr lang="en-US" b="1">
                <a:sym typeface="+mn-ea"/>
              </a:rPr>
              <a:t>优先搜索当前目录</a:t>
            </a:r>
            <a:r>
              <a:rPr lang="en-US">
                <a:sym typeface="+mn-ea"/>
              </a:rPr>
              <a:t>下有没有这个文件，找不到再搜索系统目录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此外，在实现的文件 hello.cpp 中也导入声明的文件 hello.h 是个好习惯：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可以保证当 hello.cpp 被修改时，比如改成 hello(int)，编译器能够发现 hello.h 声明的 hello() 和定义的 hello(int) 不一样，避免“沉默的错误”（虽然对支持重载的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不奏效）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可以让</a:t>
            </a:r>
            <a:r>
              <a:rPr lang="en-US" altLang="zh-CN">
                <a:sym typeface="+mn-ea"/>
              </a:rPr>
              <a:t> hello.cpp </a:t>
            </a:r>
            <a:r>
              <a:rPr lang="zh-CN" altLang="en-US">
                <a:sym typeface="+mn-ea"/>
              </a:rPr>
              <a:t>中的函数需要相互引用时，不需要关心定义的顺序。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C++ </a:t>
            </a:r>
            <a:r>
              <a:rPr lang="zh-CN" altLang="en-US"/>
              <a:t>中常常用到很多的</a:t>
            </a:r>
            <a:r>
              <a:rPr lang="zh-CN" altLang="en-US" b="1"/>
              <a:t>类</a:t>
            </a:r>
            <a:r>
              <a:rPr lang="zh-CN" altLang="en-US"/>
              <a:t>，和函数一样，类的</a:t>
            </a:r>
            <a:r>
              <a:rPr lang="zh-CN" altLang="en-US">
                <a:sym typeface="+mn-ea"/>
              </a:rPr>
              <a:t>声明</a:t>
            </a:r>
            <a:r>
              <a:rPr lang="zh-CN" altLang="en-US"/>
              <a:t>也会被放到头文件中。</a:t>
            </a:r>
            <a:endParaRPr lang="zh-CN" altLang="en-US"/>
          </a:p>
          <a:p>
            <a:r>
              <a:rPr lang="zh-CN" altLang="en-US"/>
              <a:t>有时候我们的函数声明需要使用到某些类，就需要用到声明了该类的头文件，像这样递归地</a:t>
            </a:r>
            <a:r>
              <a:rPr lang="en-US" altLang="zh-CN"/>
              <a:t> #include </a:t>
            </a:r>
            <a:r>
              <a:rPr lang="zh-CN" altLang="en-US"/>
              <a:t>即可：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490" y="2741930"/>
            <a:ext cx="300990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520" y="2694305"/>
            <a:ext cx="2419350" cy="10953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325995" y="3107055"/>
            <a:ext cx="1402080" cy="18288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95" y="2905760"/>
            <a:ext cx="2762250" cy="2705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82010" y="328993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 rot="900000">
            <a:off x="4789170" y="4591050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预处理后变成：</a:t>
            </a:r>
            <a:endParaRPr lang="zh-CN" alt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3652520" y="4468495"/>
            <a:ext cx="3571875" cy="972820"/>
          </a:xfrm>
          <a:prstGeom prst="straightConnector1">
            <a:avLst/>
          </a:prstGeom>
          <a:ln w="44450">
            <a:solidFill>
              <a:srgbClr val="990000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30" y="4024630"/>
            <a:ext cx="3571875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240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240" y="3956685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p>
            <a:r>
              <a:rPr lang="zh-CN"/>
              <a:t>但是这样造成一个问题，就是如果多个头文件都引用了</a:t>
            </a:r>
            <a:r>
              <a:rPr lang="en-US" altLang="zh-CN"/>
              <a:t> MyClass.h</a:t>
            </a:r>
            <a:r>
              <a:rPr lang="zh-CN" altLang="en-US"/>
              <a:t>，那么</a:t>
            </a:r>
            <a:r>
              <a:rPr lang="en-US" altLang="zh-CN"/>
              <a:t> MyClass </a:t>
            </a:r>
            <a:r>
              <a:rPr lang="zh-CN" altLang="en-US"/>
              <a:t>会被重复定义两遍：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260" y="5255260"/>
            <a:ext cx="4611370" cy="15862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p>
            <a:r>
              <a:rPr lang="zh-CN" altLang="en-US"/>
              <a:t>解决方案：在头文件前面加上一行：</a:t>
            </a:r>
            <a:r>
              <a:rPr lang="en-US" altLang="zh-CN"/>
              <a:t>#pragma once</a:t>
            </a:r>
            <a:endParaRPr lang="en-US" altLang="zh-CN"/>
          </a:p>
          <a:p>
            <a:r>
              <a:rPr lang="zh-CN" altLang="en-US"/>
              <a:t>这样当预处理器第二次读到同一个文件时，就会自动跳过</a:t>
            </a:r>
            <a:endParaRPr lang="zh-CN" altLang="en-US"/>
          </a:p>
          <a:p>
            <a:r>
              <a:rPr lang="zh-CN" altLang="en-US"/>
              <a:t>通常头文件都不想被重复导入，因此建议在每个头文件前加上这句话</a:t>
            </a:r>
            <a:endParaRPr lang="en-US" altLang="zh-C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6805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8604250" y="4048760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递归地使用头文件（再续）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685" y="5278755"/>
            <a:ext cx="3573780" cy="15792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194800" y="4702810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（自动跳过）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 b="1"/>
              <a:t>课程安排与开发环境搭建：cmake与git入门</a:t>
            </a:r>
            <a:endParaRPr lang="zh-CN" altLang="en-US" b="1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中的</a:t>
            </a:r>
            <a:r>
              <a:rPr lang="zh-CN" altLang="en-US">
                <a:sym typeface="+mn-ea"/>
              </a:rPr>
              <a:t>子模块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复杂的工程中，我们需要划分子模块，</a:t>
            </a:r>
            <a:r>
              <a:rPr lang="zh-CN" altLang="en-US">
                <a:sym typeface="+mn-ea"/>
              </a:rPr>
              <a:t>通常一个库一个目录，比如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这里我们把</a:t>
            </a:r>
            <a:r>
              <a:rPr lang="en-US" altLang="zh-CN"/>
              <a:t> hellolib </a:t>
            </a:r>
            <a:r>
              <a:rPr lang="zh-CN" altLang="en-US"/>
              <a:t>库的东西移到</a:t>
            </a:r>
            <a:r>
              <a:rPr lang="en-US" altLang="zh-CN"/>
              <a:t> hellolib </a:t>
            </a:r>
            <a:r>
              <a:rPr lang="zh-CN" altLang="en-US"/>
              <a:t>文件夹下了，里面的</a:t>
            </a:r>
            <a:r>
              <a:rPr lang="en-US" altLang="zh-CN"/>
              <a:t> CMakeLists.txt </a:t>
            </a:r>
            <a:r>
              <a:rPr lang="zh-CN" altLang="en-US"/>
              <a:t>定义了</a:t>
            </a:r>
            <a:r>
              <a:rPr lang="en-US" altLang="zh-CN"/>
              <a:t> hellolib </a:t>
            </a:r>
            <a:r>
              <a:rPr lang="zh-CN" altLang="en-US"/>
              <a:t>的生成规则。</a:t>
            </a:r>
            <a:endParaRPr lang="zh-CN" altLang="en-US"/>
          </a:p>
          <a:p>
            <a:r>
              <a:rPr lang="zh-CN" altLang="en-US"/>
              <a:t>要在根目录使用他，可以用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的</a:t>
            </a:r>
            <a:r>
              <a:rPr lang="en-US" altLang="zh-CN"/>
              <a:t> add_subdirectory </a:t>
            </a:r>
            <a:r>
              <a:rPr lang="zh-CN" altLang="en-US"/>
              <a:t>添加子目录，子目录也包含一个</a:t>
            </a:r>
            <a:r>
              <a:rPr lang="en-US" altLang="zh-CN"/>
              <a:t> CMakeLists.txt</a:t>
            </a:r>
            <a:r>
              <a:rPr lang="zh-CN" altLang="en-US"/>
              <a:t>，其中定义的库在</a:t>
            </a:r>
            <a:r>
              <a:rPr lang="en-US" altLang="zh-CN"/>
              <a:t> add_subdirectory </a:t>
            </a:r>
            <a:r>
              <a:rPr lang="zh-CN" altLang="en-US"/>
              <a:t>之后就可以在外面使用。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子目录的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CMakeLists.txt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里路径名（比如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）都是相对路径，这也是很方便的一点。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4167505"/>
            <a:ext cx="5114925" cy="2009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0" y="5605780"/>
            <a:ext cx="4514850" cy="571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33825" y="5293360"/>
            <a:ext cx="2847340" cy="6286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0" y="907415"/>
            <a:ext cx="25908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因为</a:t>
            </a:r>
            <a:r>
              <a:rPr lang="en-US" altLang="zh-CN"/>
              <a:t> hello.h </a:t>
            </a:r>
            <a:r>
              <a:rPr lang="zh-CN" altLang="en-US"/>
              <a:t>被移到了</a:t>
            </a:r>
            <a:r>
              <a:rPr lang="en-US" altLang="zh-CN"/>
              <a:t> hellolib </a:t>
            </a:r>
            <a:r>
              <a:rPr lang="zh-CN" altLang="en-US"/>
              <a:t>子文件夹里，因此</a:t>
            </a:r>
            <a:r>
              <a:rPr lang="en-US" altLang="zh-CN"/>
              <a:t> main.cpp </a:t>
            </a:r>
            <a:r>
              <a:rPr lang="zh-CN" altLang="en-US"/>
              <a:t>里也要改成：</a:t>
            </a:r>
            <a:endParaRPr lang="zh-CN" altLang="en-US"/>
          </a:p>
          <a:p>
            <a:r>
              <a:rPr lang="zh-CN" altLang="en-US"/>
              <a:t>如果要避免修改代码，我们可以通过</a:t>
            </a:r>
            <a:r>
              <a:rPr lang="en-US" altLang="zh-CN"/>
              <a:t> target_include_directories </a:t>
            </a:r>
            <a:r>
              <a:rPr lang="zh-CN" altLang="en-US"/>
              <a:t>指定</a:t>
            </a:r>
            <a:endParaRPr lang="zh-CN" altLang="en-US"/>
          </a:p>
          <a:p>
            <a:r>
              <a:rPr lang="en-US" altLang="zh-CN"/>
              <a:t>a.out </a:t>
            </a:r>
            <a:r>
              <a:rPr lang="zh-CN" altLang="en-US"/>
              <a:t>的头文件搜索目录：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其中第一个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 hellolib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是库名，第二个是目录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zh-CN" altLang="en-US"/>
              <a:t>这样甚至可以用</a:t>
            </a:r>
            <a:r>
              <a:rPr lang="en-US" altLang="zh-CN"/>
              <a:t> &lt;hello.h&gt; </a:t>
            </a:r>
            <a:r>
              <a:rPr lang="zh-CN" altLang="en-US"/>
              <a:t>来引用这个头文件了，因为通过</a:t>
            </a:r>
            <a:r>
              <a:rPr lang="en-US" altLang="zh-CN"/>
              <a:t> target_include_directories </a:t>
            </a:r>
            <a:r>
              <a:rPr lang="zh-CN" altLang="en-US"/>
              <a:t>指定的路径会被视为与系统路径等价：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315" y="973455"/>
            <a:ext cx="3194685" cy="205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" y="3072130"/>
            <a:ext cx="555307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80" y="4234180"/>
            <a:ext cx="25146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但是这样如果另一个</a:t>
            </a:r>
            <a:r>
              <a:rPr lang="en-US" altLang="zh-CN"/>
              <a:t> b.out </a:t>
            </a:r>
            <a:r>
              <a:rPr lang="zh-CN" altLang="en-US"/>
              <a:t>也需要用</a:t>
            </a:r>
            <a:r>
              <a:rPr lang="en-US" altLang="zh-CN"/>
              <a:t> hellolib </a:t>
            </a:r>
            <a:r>
              <a:rPr lang="zh-CN" altLang="en-US"/>
              <a:t>这个库，难道也得再指定一遍搜索路径吗？</a:t>
            </a:r>
            <a:endParaRPr lang="zh-CN" altLang="en-US"/>
          </a:p>
          <a:p>
            <a:r>
              <a:rPr lang="zh-CN" altLang="en-US"/>
              <a:t>不需要，其实我们只需要定义</a:t>
            </a:r>
            <a:r>
              <a:rPr lang="en-US" altLang="zh-CN"/>
              <a:t> hellolib </a:t>
            </a:r>
            <a:r>
              <a:rPr lang="zh-CN" altLang="en-US"/>
              <a:t>的头文件搜索路径，引用他的可执行文件</a:t>
            </a:r>
            <a:r>
              <a:rPr lang="en-US" altLang="zh-CN"/>
              <a:t> CMake </a:t>
            </a:r>
            <a:r>
              <a:rPr lang="zh-CN" altLang="en-US"/>
              <a:t>会</a:t>
            </a:r>
            <a:r>
              <a:rPr lang="zh-CN" altLang="en-US" b="1"/>
              <a:t>自动添加这个路径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这里用了</a:t>
            </a:r>
            <a:r>
              <a:rPr lang="en-US" altLang="zh-CN"/>
              <a:t> . </a:t>
            </a:r>
            <a:r>
              <a:rPr lang="zh-CN" altLang="en-US"/>
              <a:t>表示当前路径，因为子目录里的路径是相对路径</a:t>
            </a:r>
            <a:r>
              <a:rPr lang="zh-CN" altLang="en-US">
                <a:sym typeface="+mn-ea"/>
              </a:rPr>
              <a:t>，类似还有</a:t>
            </a:r>
            <a:r>
              <a:rPr lang="en-US" altLang="zh-CN">
                <a:sym typeface="+mn-ea"/>
              </a:rPr>
              <a:t> .. </a:t>
            </a:r>
            <a:r>
              <a:rPr lang="zh-CN" altLang="en-US">
                <a:sym typeface="+mn-ea"/>
              </a:rPr>
              <a:t>表示上一层目录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此外，如果不希望让引用</a:t>
            </a:r>
            <a:r>
              <a:rPr lang="en-US" altLang="zh-CN"/>
              <a:t> hellolib </a:t>
            </a:r>
            <a:r>
              <a:rPr lang="zh-CN" altLang="en-US"/>
              <a:t>的可执行文件自动添加这个路径，把</a:t>
            </a:r>
            <a:r>
              <a:rPr lang="en-US" altLang="zh-CN"/>
              <a:t> </a:t>
            </a:r>
            <a:r>
              <a:rPr lang="en-US" altLang="zh-CN" b="1"/>
              <a:t>PUBLIC </a:t>
            </a:r>
            <a:r>
              <a:rPr lang="zh-CN" altLang="en-US"/>
              <a:t>改成</a:t>
            </a:r>
            <a:r>
              <a:rPr lang="en-US" altLang="zh-CN"/>
              <a:t> </a:t>
            </a:r>
            <a:r>
              <a:rPr lang="en-US" altLang="zh-CN" b="1"/>
              <a:t>PRIVATE </a:t>
            </a:r>
            <a:r>
              <a:rPr lang="zh-CN" altLang="en-US"/>
              <a:t>即可。这就是他们的用途：决定一个属性要不要在被</a:t>
            </a:r>
            <a:r>
              <a:rPr lang="en-US" altLang="zh-CN"/>
              <a:t> link </a:t>
            </a:r>
            <a:r>
              <a:rPr lang="zh-CN" altLang="en-US"/>
              <a:t>的时候传播。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2155" y="2937510"/>
            <a:ext cx="5267325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目标的一些其他选项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除了头文件搜索目录以外，还有这些选项，</a:t>
            </a:r>
            <a:r>
              <a:rPr lang="en-US" altLang="zh-CN"/>
              <a:t>PUBLIC </a:t>
            </a:r>
            <a:r>
              <a:rPr lang="zh-CN" altLang="en-US"/>
              <a:t>和</a:t>
            </a:r>
            <a:r>
              <a:rPr lang="en-US" altLang="zh-CN"/>
              <a:t> PRIVATE </a:t>
            </a:r>
            <a:r>
              <a:rPr lang="zh-CN" altLang="en-US"/>
              <a:t>对他们同理：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target_include_directories(myapp PUBLIC /usr/include/eigen3)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target_link_libraries(myapp PUBLIC hellolib)        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添加要链接的库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宏定义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-DMY_MACRO=1)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与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 MY_MACRO=1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等价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target_compile_options(myapp PUBLIC -fopenmp)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target_sources(myapp PUBLIC hello.cpp other.cpp)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添加要编译的源文件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以及可以通过下列指令（不推荐使用），把选项加到所有接下来的目标去：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include_directories(/opt/cuda/include)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link_directories(/opt/cuda)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添加库文件的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搜索路径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add_definitions(MY_MACRO=1)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添加一个宏定义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add_compile_options(-fopenmp)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  <a:endParaRPr lang="zh-CN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作为纯头文件引入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有时候我们不满足于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标准库的功能，难免会用到一些第三方库。</a:t>
            </a:r>
            <a:endParaRPr lang="zh-CN" altLang="en-US"/>
          </a:p>
          <a:p>
            <a:r>
              <a:rPr lang="zh-CN" altLang="en-US">
                <a:sym typeface="+mn-ea"/>
              </a:rPr>
              <a:t>最友好的一类库莫过于纯头文件库了，这里是一些好用的</a:t>
            </a:r>
            <a:r>
              <a:rPr lang="en-US" altLang="zh-CN">
                <a:sym typeface="+mn-ea"/>
              </a:rPr>
              <a:t> header-only </a:t>
            </a:r>
            <a:r>
              <a:rPr lang="zh-CN" altLang="en-US">
                <a:sym typeface="+mn-ea"/>
              </a:rPr>
              <a:t>库：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nothings/stb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大名鼎鼎的</a:t>
            </a:r>
            <a:r>
              <a:rPr lang="en-US" altLang="zh-CN">
                <a:sym typeface="+mn-ea"/>
              </a:rPr>
              <a:t> stb_image </a:t>
            </a:r>
            <a:r>
              <a:rPr lang="zh-CN" altLang="en-US">
                <a:sym typeface="+mn-ea"/>
              </a:rPr>
              <a:t>系列，涵盖图像，声音，字体等，只需单头文件！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Neargye/magic_enum - </a:t>
            </a:r>
            <a:r>
              <a:rPr lang="zh-CN" altLang="en-US">
                <a:sym typeface="+mn-ea"/>
              </a:rPr>
              <a:t>枚举类型的反射，如枚举转字符串等（实现方式很巧妙）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矩阵库（附带一些常用函数，随机数生成等）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Tencent/rapidjson - </a:t>
            </a:r>
            <a:r>
              <a:rPr lang="zh-CN" altLang="en-US">
                <a:sym typeface="+mn-ea"/>
              </a:rPr>
              <a:t>单纯的</a:t>
            </a:r>
            <a:r>
              <a:rPr lang="en-US" altLang="zh-CN">
                <a:sym typeface="+mn-ea"/>
              </a:rPr>
              <a:t> JSON </a:t>
            </a:r>
            <a:r>
              <a:rPr lang="zh-CN" altLang="en-US">
                <a:sym typeface="+mn-ea"/>
              </a:rPr>
              <a:t>库，甚至没依赖</a:t>
            </a:r>
            <a:r>
              <a:rPr lang="en-US" altLang="zh-CN">
                <a:sym typeface="+mn-ea"/>
              </a:rPr>
              <a:t> STL</a:t>
            </a:r>
            <a:r>
              <a:rPr lang="zh-CN" altLang="en-US">
                <a:sym typeface="+mn-ea"/>
              </a:rPr>
              <a:t>（可定制性高，工程美学经典）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ericniebler/range-v3 - C++20 ranges </a:t>
            </a:r>
            <a:r>
              <a:rPr lang="zh-CN" altLang="en-US">
                <a:sym typeface="+mn-ea"/>
              </a:rPr>
              <a:t>库就是受到他启发（完全是头文件组成）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fmtlib/fmt - </a:t>
            </a:r>
            <a:r>
              <a:rPr lang="zh-CN" altLang="en-US">
                <a:sym typeface="+mn-ea"/>
              </a:rPr>
              <a:t>格式化库，提供</a:t>
            </a:r>
            <a:r>
              <a:rPr lang="en-US" altLang="zh-CN">
                <a:sym typeface="+mn-ea"/>
              </a:rPr>
              <a:t> std::format </a:t>
            </a:r>
            <a:r>
              <a:rPr lang="zh-CN" altLang="en-US">
                <a:sym typeface="+mn-ea"/>
              </a:rPr>
              <a:t>的替代品（需要</a:t>
            </a:r>
            <a:r>
              <a:rPr lang="en-US" altLang="zh-CN">
                <a:sym typeface="+mn-ea"/>
              </a:rPr>
              <a:t> -DFMT_HEADER_ONLY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gabime/spdlog - </a:t>
            </a:r>
            <a:r>
              <a:rPr lang="zh-CN" altLang="en-US">
                <a:sym typeface="+mn-ea"/>
              </a:rPr>
              <a:t>能适配控制台，安卓等多后端的</a:t>
            </a:r>
            <a:r>
              <a:rPr lang="zh-CN" altLang="en-US">
                <a:sym typeface="+mn-ea"/>
              </a:rPr>
              <a:t>日志库（和</a:t>
            </a:r>
            <a:r>
              <a:rPr lang="en-US" altLang="zh-CN">
                <a:sym typeface="+mn-ea"/>
              </a:rPr>
              <a:t> fmt </a:t>
            </a:r>
            <a:r>
              <a:rPr lang="zh-CN" altLang="en-US">
                <a:sym typeface="+mn-ea"/>
              </a:rPr>
              <a:t>冲突！）</a:t>
            </a:r>
            <a:endParaRPr lang="zh-CN" altLang="en-US">
              <a:sym typeface="+mn-ea"/>
            </a:endParaRPr>
          </a:p>
          <a:p>
            <a:pPr marL="457200" indent="-457200"/>
            <a:r>
              <a:rPr lang="zh-CN" altLang="en-US">
                <a:sym typeface="+mn-ea"/>
              </a:rPr>
              <a:t>只需要把他们的</a:t>
            </a:r>
            <a:r>
              <a:rPr lang="en-US" altLang="zh-CN">
                <a:sym typeface="+mn-ea"/>
              </a:rPr>
              <a:t> include </a:t>
            </a:r>
            <a:r>
              <a:rPr lang="zh-CN" altLang="en-US">
                <a:sym typeface="+mn-ea"/>
              </a:rPr>
              <a:t>目录或头文件下载下来，然后</a:t>
            </a:r>
            <a:r>
              <a:rPr lang="en-US" altLang="zh-CN">
                <a:sym typeface="+mn-ea"/>
              </a:rPr>
              <a:t> include_directories(spdlog/include) </a:t>
            </a:r>
            <a:r>
              <a:rPr lang="zh-CN" altLang="en-US">
                <a:sym typeface="+mn-ea"/>
              </a:rPr>
              <a:t>即可。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缺点：函数直接实现在头文件里，没有提前编译，从而需要重复编译同样内容，编译时间长。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glm - </a:t>
            </a:r>
            <a:r>
              <a:rPr lang="zh-CN" altLang="en-US"/>
              <a:t>使用这个神奇的数学库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1705" y="0"/>
            <a:ext cx="6170295" cy="177228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9325" y="5629275"/>
            <a:ext cx="616267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927860"/>
            <a:ext cx="6324600" cy="220218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927860"/>
            <a:ext cx="5210175" cy="1476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3444240"/>
            <a:ext cx="50387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10" y="4427220"/>
            <a:ext cx="5196840" cy="21913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作为子模块引入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第二友好的方式则是作为</a:t>
            </a:r>
            <a:r>
              <a:rPr lang="en-US" altLang="zh-CN"/>
              <a:t> CMake </a:t>
            </a:r>
            <a:r>
              <a:rPr lang="zh-CN" altLang="en-US"/>
              <a:t>子模块引入，也就是通过</a:t>
            </a:r>
            <a:r>
              <a:rPr lang="en-US" altLang="zh-CN"/>
              <a:t> add_subdirectory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方法就是把那个项目（以</a:t>
            </a:r>
            <a:r>
              <a:rPr lang="en-US" altLang="zh-CN"/>
              <a:t>fmt</a:t>
            </a:r>
            <a:r>
              <a:rPr lang="zh-CN" altLang="en-US"/>
              <a:t>为例）的源码放到你工程的根目录：</a:t>
            </a:r>
            <a:endParaRPr lang="zh-CN" altLang="en-US"/>
          </a:p>
          <a:p>
            <a:r>
              <a:rPr lang="zh-CN" altLang="en-US"/>
              <a:t>这些库能够很好地支持作为子模块引入：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/>
              <a:t>fmtlib/fmt - </a:t>
            </a:r>
            <a:r>
              <a:rPr lang="zh-CN" altLang="en-US"/>
              <a:t>格式化库，提供</a:t>
            </a:r>
            <a:r>
              <a:rPr lang="en-US" altLang="zh-CN"/>
              <a:t> std::format </a:t>
            </a:r>
            <a:r>
              <a:rPr lang="zh-CN" altLang="en-US"/>
              <a:t>的替代品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gabime/spdlog - </a:t>
            </a:r>
            <a:r>
              <a:rPr lang="zh-CN" altLang="en-US"/>
              <a:t>能适配控制台，安卓等多后端的</a:t>
            </a:r>
            <a:r>
              <a:rPr lang="zh-CN" altLang="en-US">
                <a:sym typeface="+mn-ea"/>
              </a:rPr>
              <a:t>日志库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ericniebler/range-v3 - C++20 ranges </a:t>
            </a:r>
            <a:r>
              <a:rPr lang="zh-CN" altLang="en-US"/>
              <a:t>库就是受到他启发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</a:t>
            </a:r>
            <a:endParaRPr lang="zh-CN" altLang="en-US">
              <a:sym typeface="+mn-ea"/>
            </a:endParaRPr>
          </a:p>
          <a:p>
            <a:pPr marL="342900" indent="-342900">
              <a:buAutoNum type="arabicPeriod"/>
            </a:pPr>
            <a:r>
              <a:rPr lang="en-US" altLang="zh-CN"/>
              <a:t>abseil/abseil-cpp - </a:t>
            </a:r>
            <a:r>
              <a:rPr lang="zh-CN" altLang="en-US"/>
              <a:t>旨在补充标准库没有的常用功能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bombela/backward-cpp - </a:t>
            </a:r>
            <a:r>
              <a:rPr lang="zh-CN" altLang="en-US"/>
              <a:t>实现了</a:t>
            </a:r>
            <a:r>
              <a:rPr lang="en-US" altLang="zh-CN"/>
              <a:t> C++ </a:t>
            </a:r>
            <a:r>
              <a:rPr lang="zh-CN" altLang="en-US"/>
              <a:t>的堆栈回溯便于调试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google/googletest - </a:t>
            </a:r>
            <a:r>
              <a:rPr lang="zh-CN" altLang="en-US"/>
              <a:t>谷歌单元测试框架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google/benchmark - </a:t>
            </a:r>
            <a:r>
              <a:rPr lang="zh-CN" altLang="en-US"/>
              <a:t>谷歌性能评估框架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/>
              <a:t>glfw/glfw - OpenGL </a:t>
            </a:r>
            <a:r>
              <a:rPr lang="zh-CN" altLang="en-US"/>
              <a:t>窗口和上下文管理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libigl/libigl - </a:t>
            </a:r>
            <a:r>
              <a:rPr lang="zh-CN" altLang="en-US">
                <a:sym typeface="+mn-ea"/>
              </a:rPr>
              <a:t>各种图形学算法大合集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1720" y="4839335"/>
            <a:ext cx="4780280" cy="2018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0" y="2172335"/>
            <a:ext cx="462915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fmt - </a:t>
            </a:r>
            <a:r>
              <a:rPr lang="zh-CN" altLang="en-US"/>
              <a:t>使用这个神奇的格式化库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77100" y="0"/>
            <a:ext cx="4914900" cy="169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4962525"/>
            <a:ext cx="6915150" cy="18954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fmt::format </a:t>
            </a:r>
            <a:r>
              <a:rPr lang="zh-CN" altLang="en-US"/>
              <a:t>的用法和</a:t>
            </a:r>
            <a:r>
              <a:rPr lang="en-US" altLang="zh-CN"/>
              <a:t> Python </a:t>
            </a:r>
            <a:r>
              <a:rPr lang="zh-CN" altLang="en-US"/>
              <a:t>的</a:t>
            </a:r>
            <a:r>
              <a:rPr lang="en-US" altLang="zh-CN"/>
              <a:t> str.format </a:t>
            </a:r>
            <a:r>
              <a:rPr lang="zh-CN" altLang="en-US"/>
              <a:t>大致相似：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20" y="2272030"/>
            <a:ext cx="6791325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CMake - </a:t>
            </a:r>
            <a:r>
              <a:rPr lang="zh-CN" altLang="en-US">
                <a:sym typeface="+mn-ea"/>
              </a:rPr>
              <a:t>引用系统中预安装的第三方库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可以通过</a:t>
            </a:r>
            <a:r>
              <a:rPr lang="en-US" altLang="zh-CN"/>
              <a:t> find_package </a:t>
            </a:r>
            <a:r>
              <a:rPr lang="zh-CN" altLang="en-US"/>
              <a:t>命令寻找系统中的包</a:t>
            </a:r>
            <a:r>
              <a:rPr lang="en-US" altLang="zh-CN"/>
              <a:t>/</a:t>
            </a:r>
            <a:r>
              <a:rPr lang="zh-CN" altLang="en-US"/>
              <a:t>库：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find_package(fmt REQUIRED)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target_link_libraries(myexec PUBLIC fmt::fmt)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为什么是</a:t>
            </a:r>
            <a:r>
              <a:rPr lang="en-US" altLang="zh-CN"/>
              <a:t> fmt::fmt </a:t>
            </a:r>
            <a:r>
              <a:rPr lang="zh-CN" altLang="en-US"/>
              <a:t>而不是简单的</a:t>
            </a:r>
            <a:r>
              <a:rPr lang="en-US" altLang="zh-CN"/>
              <a:t> fmt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认为一个</a:t>
            </a:r>
            <a:r>
              <a:rPr lang="zh-CN" altLang="en-US" b="1"/>
              <a:t>包</a:t>
            </a:r>
            <a:r>
              <a:rPr lang="en-US" altLang="zh-CN" b="1"/>
              <a:t> </a:t>
            </a:r>
            <a:r>
              <a:rPr lang="en-US" altLang="zh-CN"/>
              <a:t>(package) </a:t>
            </a:r>
            <a:r>
              <a:rPr lang="zh-CN" altLang="en-US"/>
              <a:t>可以提供多个</a:t>
            </a:r>
            <a:r>
              <a:rPr lang="zh-CN" altLang="en-US" b="1"/>
              <a:t>库</a:t>
            </a:r>
            <a:r>
              <a:rPr lang="zh-CN" altLang="en-US"/>
              <a:t>，又称</a:t>
            </a:r>
            <a:r>
              <a:rPr lang="zh-CN" altLang="en-US" b="1"/>
              <a:t>组件</a:t>
            </a:r>
            <a:r>
              <a:rPr lang="en-US" altLang="zh-CN" b="1"/>
              <a:t> </a:t>
            </a:r>
            <a:r>
              <a:rPr lang="en-US" altLang="zh-CN"/>
              <a:t>(components)</a:t>
            </a:r>
            <a:r>
              <a:rPr lang="zh-CN" altLang="en-US"/>
              <a:t>，比如</a:t>
            </a:r>
            <a:r>
              <a:rPr lang="en-US" altLang="zh-CN"/>
              <a:t> TBB </a:t>
            </a:r>
            <a:r>
              <a:rPr lang="zh-CN" altLang="en-US"/>
              <a:t>这个包，就包含了</a:t>
            </a:r>
            <a:r>
              <a:rPr lang="en-US" altLang="zh-CN"/>
              <a:t> tbb, tbbmalloc, tbbmalloc_proxy </a:t>
            </a:r>
            <a:r>
              <a:rPr lang="zh-CN" altLang="en-US"/>
              <a:t>这三个组件。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因此为避免冲突，每个包都享有一个独立的名字空间，以</a:t>
            </a:r>
            <a:r>
              <a:rPr lang="en-US" altLang="zh-CN">
                <a:sym typeface="+mn-ea"/>
              </a:rPr>
              <a:t> :: </a:t>
            </a:r>
            <a:r>
              <a:rPr lang="zh-CN" altLang="en-US">
                <a:sym typeface="+mn-ea"/>
              </a:rPr>
              <a:t>的分割（和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还挺像的）。</a:t>
            </a:r>
            <a:endParaRPr lang="zh-CN" altLang="en-US"/>
          </a:p>
          <a:p>
            <a:r>
              <a:rPr lang="zh-CN" altLang="en-US"/>
              <a:t>你可以指定要用哪几个组件：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find_package(TBB REQUIRED COMPONENTS tbb tbbmalloc REQUIRED)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target_link_libraries(myexec PUBLIC TBB::tbb TBB::tbbmalloc)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第三方库</a:t>
            </a:r>
            <a:r>
              <a:rPr lang="en-US" altLang="zh-CN"/>
              <a:t> - </a:t>
            </a:r>
            <a:r>
              <a:rPr lang="zh-CN" altLang="en-US"/>
              <a:t>常用</a:t>
            </a:r>
            <a:r>
              <a:rPr lang="en-US" altLang="zh-CN"/>
              <a:t> package </a:t>
            </a:r>
            <a:r>
              <a:rPr lang="zh-CN" altLang="en-US"/>
              <a:t>列表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fmt::fmt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spdlog::spdlog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range-v3::range-v3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TBB::tbb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OpenVDB::openvdb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Boost::iostreams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Eigen3::Eigen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OpenMP::OpenMP_CXX</a:t>
            </a:r>
            <a:endParaRPr lang="en-US" altLang="zh-CN"/>
          </a:p>
          <a:p>
            <a:pPr marL="457200" indent="-457200"/>
            <a:r>
              <a:rPr lang="zh-CN" altLang="en-US"/>
              <a:t>不同的包之间常常有着依赖关系，而包管理器的作者为</a:t>
            </a:r>
            <a:r>
              <a:rPr lang="en-US" altLang="zh-CN"/>
              <a:t> find_package </a:t>
            </a:r>
            <a:r>
              <a:rPr lang="zh-CN" altLang="en-US"/>
              <a:t>编写的脚本（例如</a:t>
            </a:r>
            <a:r>
              <a:rPr lang="en-US" altLang="zh-CN"/>
              <a:t>/usr/lib/cmake/TBB/TBBConfig.cmake</a:t>
            </a:r>
            <a:r>
              <a:rPr lang="zh-CN" altLang="en-US"/>
              <a:t>）能够自动查找所有依赖，并利用刚刚提到的</a:t>
            </a:r>
            <a:r>
              <a:rPr lang="en-US" altLang="zh-CN"/>
              <a:t> PUBLIC PRIVATE </a:t>
            </a:r>
            <a:r>
              <a:rPr lang="zh-CN" altLang="en-US"/>
              <a:t>正确处理依赖项，比如如果你引用了</a:t>
            </a:r>
            <a:r>
              <a:rPr lang="en-US" altLang="zh-CN"/>
              <a:t> OpenVDB::openvdb </a:t>
            </a:r>
            <a:r>
              <a:rPr lang="zh-CN" altLang="en-US"/>
              <a:t>那么</a:t>
            </a:r>
            <a:r>
              <a:rPr lang="en-US" altLang="zh-CN"/>
              <a:t> TBB::tbb </a:t>
            </a:r>
            <a:r>
              <a:rPr lang="zh-CN" altLang="en-US"/>
              <a:t>也会被自动引用。</a:t>
            </a:r>
            <a:endParaRPr lang="zh-CN" altLang="en-US"/>
          </a:p>
          <a:p>
            <a:pPr marL="457200" indent="-457200"/>
            <a:r>
              <a:rPr lang="zh-CN" altLang="en-US"/>
              <a:t>其他包的引用格式和文档参考：https://cmake.org/cmake/help/latest/module/FindBLAS.html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8235" y="-93345"/>
            <a:ext cx="2183765" cy="2245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关于作者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8920"/>
            <a:ext cx="10515600" cy="4351338"/>
          </a:xfrm>
        </p:spPr>
        <p:txBody>
          <a:bodyPr/>
          <a:p>
            <a:r>
              <a:rPr lang="zh-CN" altLang="en-US"/>
              <a:t>我是</a:t>
            </a:r>
            <a:r>
              <a:rPr lang="en-US" altLang="zh-CN"/>
              <a:t> Taichi </a:t>
            </a:r>
            <a:r>
              <a:rPr lang="zh-CN" altLang="en-US"/>
              <a:t>编译器的贡献者之一（</a:t>
            </a:r>
            <a:r>
              <a:rPr lang="en-US"/>
              <a:t>https://github.com/taichi-dev/taichi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2155"/>
            <a:ext cx="5916930" cy="3585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95" y="4498340"/>
            <a:ext cx="6288405" cy="2359660"/>
          </a:xfrm>
          <a:prstGeom prst="rect">
            <a:avLst/>
          </a:prstGeom>
        </p:spPr>
      </p:pic>
      <p:pic>
        <p:nvPicPr>
          <p:cNvPr id="8" name="Picture 7" descr="taichipbr96dc8b648ec26e15212c5ff93645aef3d79bbce2_2_236x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195" y="1845945"/>
            <a:ext cx="2503805" cy="26523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925" y="1845945"/>
            <a:ext cx="2541270" cy="26523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关于作者（续）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94425" y="2352040"/>
            <a:ext cx="5997575" cy="45059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我是</a:t>
            </a:r>
            <a:r>
              <a:rPr lang="en-US" altLang="zh-CN"/>
              <a:t> Taichi Blend </a:t>
            </a:r>
            <a:r>
              <a:rPr lang="zh-CN" altLang="en-US"/>
              <a:t>的作者（</a:t>
            </a:r>
            <a:r>
              <a:rPr lang="en-US"/>
              <a:t>https://github.com/taichi-dev/taichi_blend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0420"/>
            <a:ext cx="6194425" cy="3497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960" y="0"/>
            <a:ext cx="2352040" cy="2352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6860" y="1746250"/>
            <a:ext cx="3025140" cy="1711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关于作者（再续）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我主导</a:t>
            </a:r>
            <a:r>
              <a:rPr lang="en-US" altLang="zh-CN">
                <a:sym typeface="+mn-ea"/>
              </a:rPr>
              <a:t> Zeno </a:t>
            </a:r>
            <a:r>
              <a:rPr lang="zh-CN" altLang="en-US">
                <a:sym typeface="+mn-ea"/>
              </a:rPr>
              <a:t>节点仿真框架的开发（</a:t>
            </a:r>
            <a:r>
              <a:rPr lang="en-US">
                <a:sym typeface="+mn-ea"/>
              </a:rPr>
              <a:t>https://github.com/zenustech/zeno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6" name="Picture 5" descr="zenostaticone687474703a2f2f7a656e7573746563682e6f73732d636e2d6265696a696e672e616c6979756e63732e636f6d2f506c6163652d696e2d4769746875622f57656c636f6d65506963322e6a70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980"/>
            <a:ext cx="5544820" cy="4478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3457575"/>
            <a:ext cx="6076950" cy="3400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860" y="0"/>
            <a:ext cx="3025140" cy="1679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什么是编译器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/>
              <a:t>编译器</a:t>
            </a:r>
            <a:r>
              <a:rPr lang="en-US"/>
              <a:t>，是一个根据</a:t>
            </a:r>
            <a:r>
              <a:rPr lang="en-US" b="1"/>
              <a:t>源代码</a:t>
            </a:r>
            <a:r>
              <a:rPr lang="en-US"/>
              <a:t>生成</a:t>
            </a:r>
            <a:r>
              <a:rPr lang="en-US" b="1"/>
              <a:t>机器码</a:t>
            </a:r>
            <a:r>
              <a:rPr lang="en-US"/>
              <a:t>的程序。</a:t>
            </a:r>
            <a:endParaRPr lang="en-US"/>
          </a:p>
          <a:p>
            <a:r>
              <a:rPr lang="en-US"/>
              <a:t>&gt; g++ </a:t>
            </a:r>
            <a:r>
              <a:rPr lang="en-US">
                <a:sym typeface="+mn-ea"/>
              </a:rPr>
              <a:t>main</a:t>
            </a:r>
            <a:r>
              <a:rPr lang="en-US"/>
              <a:t>.cpp -o a.out</a:t>
            </a:r>
            <a:endParaRPr lang="en-US"/>
          </a:p>
          <a:p>
            <a:r>
              <a:rPr lang="en-US"/>
              <a:t>该命令会调用编译器程序g++，让他读取main.cpp中的字符串（称为源码），并根据C++标准生成相应的机器指令码，输出到</a:t>
            </a:r>
            <a:r>
              <a:rPr lang="en-US">
                <a:sym typeface="+mn-ea"/>
              </a:rPr>
              <a:t>a.out</a:t>
            </a:r>
            <a:r>
              <a:rPr lang="en-US"/>
              <a:t>这个文件中，（称为可执行文件）。</a:t>
            </a:r>
            <a:endParaRPr lang="en-US"/>
          </a:p>
          <a:p>
            <a:r>
              <a:rPr lang="en-US"/>
              <a:t>&gt; ./</a:t>
            </a:r>
            <a:r>
              <a:rPr lang="en-US">
                <a:sym typeface="+mn-ea"/>
              </a:rPr>
              <a:t>a.out</a:t>
            </a:r>
            <a:endParaRPr lang="en-US"/>
          </a:p>
          <a:p>
            <a:r>
              <a:rPr lang="en-US"/>
              <a:t>之后执行该命令，操作系统会读取刚刚生成的可执行文件，从而执行其中编译成机器码，调用系统提供的printf函数，并在终端显示出Hello, world。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35" y="4434205"/>
            <a:ext cx="3724275" cy="1743075"/>
          </a:xfrm>
          <a:prstGeom prst="rect">
            <a:avLst/>
          </a:prstGeom>
        </p:spPr>
      </p:pic>
      <p:pic>
        <p:nvPicPr>
          <p:cNvPr id="5" name="Picture 4" descr="linux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445" y="3891915"/>
            <a:ext cx="3170555" cy="31705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356735" y="5542280"/>
            <a:ext cx="1642110" cy="0"/>
          </a:xfrm>
          <a:prstGeom prst="straightConnector1">
            <a:avLst/>
          </a:prstGeom>
          <a:ln w="53975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615" y="4434205"/>
            <a:ext cx="4570095" cy="581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多文件编译与链接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单文件编译虽然方便，但也有如下缺点：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所有的代码都堆在一起，不利于模块化和理解。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工程变大时，编译时间变得很长，改动一个地方就得全部重新编译。</a:t>
            </a:r>
            <a:endParaRPr lang="zh-CN" altLang="en-US"/>
          </a:p>
          <a:p>
            <a:r>
              <a:rPr lang="zh-CN" altLang="en-US"/>
              <a:t>因此，我们提出多文件编译的概念，文件之间通过</a:t>
            </a:r>
            <a:r>
              <a:rPr lang="zh-CN" altLang="en-US" b="1"/>
              <a:t>符号声明</a:t>
            </a:r>
            <a:r>
              <a:rPr lang="zh-CN" altLang="en-US"/>
              <a:t>相互引用。</a:t>
            </a:r>
            <a:endParaRPr lang="zh-CN" altLang="en-US"/>
          </a:p>
          <a:p>
            <a:r>
              <a:rPr lang="en-US">
                <a:sym typeface="+mn-ea"/>
              </a:rPr>
              <a:t>&gt; g++ -c hello.cpp -o hello.o</a:t>
            </a:r>
            <a:endParaRPr lang="en-US">
              <a:sym typeface="+mn-ea"/>
            </a:endParaRPr>
          </a:p>
          <a:p>
            <a:r>
              <a:rPr lang="en-US" altLang="zh-CN"/>
              <a:t>&gt; </a:t>
            </a:r>
            <a:r>
              <a:rPr lang="en-US">
                <a:sym typeface="+mn-ea"/>
              </a:rPr>
              <a:t>g++ -c main.cpp -o main.o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其中使用</a:t>
            </a:r>
            <a:r>
              <a:rPr lang="en-US" altLang="zh-CN">
                <a:sym typeface="+mn-ea"/>
              </a:rPr>
              <a:t> -c </a:t>
            </a:r>
            <a:r>
              <a:rPr lang="zh-CN" altLang="en-US">
                <a:sym typeface="+mn-ea"/>
              </a:rPr>
              <a:t>选项指定生成临时的</a:t>
            </a:r>
            <a:r>
              <a:rPr lang="zh-CN" altLang="en-US" b="1">
                <a:sym typeface="+mn-ea"/>
              </a:rPr>
              <a:t>对象文件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，之后再根据一系列对象文件进行链接，得到最终的</a:t>
            </a:r>
            <a:r>
              <a:rPr lang="en-US" altLang="zh-CN">
                <a:sym typeface="+mn-ea"/>
              </a:rPr>
              <a:t>a.out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en-US" altLang="zh-CN"/>
              <a:t>&gt; g++ hello.o main.o -o a.out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0505" y="349250"/>
            <a:ext cx="3552825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770" y="349250"/>
            <a:ext cx="2381250" cy="22955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225030" y="118300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710545" y="132524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为什么需要构建系统（</a:t>
            </a:r>
            <a:r>
              <a:rPr lang="en-US" altLang="zh-CN"/>
              <a:t>Makefile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文件越来越多时，一个个调用</a:t>
            </a:r>
            <a:r>
              <a:rPr lang="en-US" altLang="zh-CN"/>
              <a:t>g++</a:t>
            </a:r>
            <a:r>
              <a:rPr lang="zh-CN" altLang="en-US"/>
              <a:t>编译链接会变得很麻烦。</a:t>
            </a:r>
            <a:endParaRPr lang="zh-CN" altLang="en-US"/>
          </a:p>
          <a:p>
            <a:r>
              <a:rPr lang="zh-CN" altLang="en-US"/>
              <a:t>于是，发明了</a:t>
            </a:r>
            <a:r>
              <a:rPr lang="en-US" altLang="zh-CN"/>
              <a:t> make </a:t>
            </a:r>
            <a:r>
              <a:rPr lang="zh-CN" altLang="en-US"/>
              <a:t>这个程序，你只需写出不同文件之间的</a:t>
            </a:r>
            <a:r>
              <a:rPr lang="zh-CN" altLang="en-US" b="1"/>
              <a:t>依赖关系</a:t>
            </a:r>
            <a:r>
              <a:rPr lang="zh-CN" altLang="en-US"/>
              <a:t>，和生成各文件的规则。</a:t>
            </a:r>
            <a:endParaRPr lang="zh-CN" altLang="en-US"/>
          </a:p>
          <a:p>
            <a:r>
              <a:rPr lang="en-US" altLang="zh-CN"/>
              <a:t>&gt; make a.out</a:t>
            </a:r>
            <a:endParaRPr lang="en-US" altLang="zh-CN"/>
          </a:p>
          <a:p>
            <a:r>
              <a:rPr lang="zh-CN" altLang="en-US"/>
              <a:t>敲下这个命令，就可以构建出</a:t>
            </a:r>
            <a:r>
              <a:rPr lang="en-US" altLang="zh-CN"/>
              <a:t> a.out </a:t>
            </a:r>
            <a:r>
              <a:rPr lang="zh-CN" altLang="en-US"/>
              <a:t>这个可执行文件了。</a:t>
            </a:r>
            <a:endParaRPr lang="zh-CN" altLang="en-US"/>
          </a:p>
          <a:p>
            <a:r>
              <a:rPr lang="zh-CN" altLang="en-US">
                <a:sym typeface="+mn-ea"/>
              </a:rPr>
              <a:t>和直接用一个脚本写出完整的构建过程相比，</a:t>
            </a: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指明依赖关系的好处：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当更新了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时只会重新编译</a:t>
            </a:r>
            <a:r>
              <a:rPr lang="en-US" altLang="zh-CN">
                <a:sym typeface="+mn-ea"/>
              </a:rPr>
              <a:t>hello.o</a:t>
            </a:r>
            <a:r>
              <a:rPr lang="zh-CN" altLang="en-US">
                <a:sym typeface="+mn-ea"/>
              </a:rPr>
              <a:t>，而不需要把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也重新编译一遍。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能够自动</a:t>
            </a:r>
            <a:r>
              <a:rPr lang="zh-CN" altLang="en-US" b="1">
                <a:sym typeface="+mn-ea"/>
              </a:rPr>
              <a:t>并行</a:t>
            </a:r>
            <a:r>
              <a:rPr lang="zh-CN" altLang="en-US">
                <a:sym typeface="+mn-ea"/>
              </a:rPr>
              <a:t>地发起对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的编译，加快编译速度（</a:t>
            </a:r>
            <a:r>
              <a:rPr lang="en-US" altLang="zh-CN">
                <a:sym typeface="+mn-ea"/>
              </a:rPr>
              <a:t>make -j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用通配符批量生成构建规则，避免针对每个</a:t>
            </a:r>
            <a:r>
              <a:rPr lang="en-US" altLang="zh-CN">
                <a:sym typeface="+mn-ea"/>
              </a:rPr>
              <a:t>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重复写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命令（</a:t>
            </a:r>
            <a:r>
              <a:rPr lang="en-US" altLang="zh-CN">
                <a:sym typeface="+mn-ea"/>
              </a:rPr>
              <a:t>%.o: %.cpp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但坏处也很明显：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Unix </a:t>
            </a:r>
            <a:r>
              <a:rPr lang="zh-CN" altLang="en-US">
                <a:sym typeface="+mn-ea"/>
              </a:rPr>
              <a:t>类系统上是通用的，但在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则不然。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需要准确地指明每个项目之间的依赖关系，有头文件时特别头疼。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的语法非常简单，不像</a:t>
            </a:r>
            <a:r>
              <a:rPr lang="en-US" altLang="zh-CN">
                <a:sym typeface="+mn-ea"/>
              </a:rPr>
              <a:t> shell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可以做很多判断等。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不同的编译器有不同的</a:t>
            </a:r>
            <a:r>
              <a:rPr lang="en-US" altLang="zh-CN">
                <a:sym typeface="+mn-ea"/>
              </a:rPr>
              <a:t> flag </a:t>
            </a:r>
            <a:r>
              <a:rPr lang="zh-CN" altLang="en-US">
                <a:sym typeface="+mn-ea"/>
              </a:rPr>
              <a:t>规则，为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准备的参数可能对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不适用。</a:t>
            </a:r>
            <a:endParaRPr lang="zh-CN" altLang="en-US">
              <a:sym typeface="+mn-ea"/>
            </a:endParaRPr>
          </a:p>
        </p:txBody>
      </p:sp>
      <p:pic>
        <p:nvPicPr>
          <p:cNvPr id="4" name="Picture 3" descr="gnumake-OIP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9925" y="0"/>
            <a:ext cx="3902075" cy="19513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v2-49a45b8c622434dbf79463ccab9fa627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4290" y="5326380"/>
            <a:ext cx="1844675" cy="1045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构建系统的构建系统（</a:t>
            </a:r>
            <a:r>
              <a:rPr lang="en-US" altLang="zh-CN"/>
              <a:t>CMake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为了解决</a:t>
            </a:r>
            <a:r>
              <a:rPr lang="en-US" altLang="zh-CN"/>
              <a:t> make </a:t>
            </a:r>
            <a:r>
              <a:rPr lang="zh-CN" altLang="en-US"/>
              <a:t>的以上问题，跨平台的</a:t>
            </a:r>
            <a:r>
              <a:rPr lang="en-US" altLang="zh-CN"/>
              <a:t> CMake </a:t>
            </a:r>
            <a:r>
              <a:rPr lang="zh-CN" altLang="en-US"/>
              <a:t>应运而生！</a:t>
            </a:r>
            <a:endParaRPr lang="zh-CN" altLang="en-US"/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Unix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类系统上是通用的，但在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Windows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则不然。</a:t>
            </a:r>
            <a:endParaRPr lang="zh-CN" altLang="en-US"/>
          </a:p>
          <a:p>
            <a:r>
              <a:rPr lang="zh-CN" altLang="en-US"/>
              <a:t>只需要写一份</a:t>
            </a:r>
            <a:r>
              <a:rPr lang="en-US" altLang="zh-CN"/>
              <a:t> </a:t>
            </a:r>
            <a:r>
              <a:rPr lang="en-US" altLang="zh-CN" b="1"/>
              <a:t>CMakeLists.txt</a:t>
            </a:r>
            <a:r>
              <a:rPr lang="zh-CN" altLang="en-US"/>
              <a:t>，他就能够在调用时</a:t>
            </a:r>
            <a:r>
              <a:rPr lang="zh-CN" altLang="en-US" b="1"/>
              <a:t>生成</a:t>
            </a:r>
            <a:r>
              <a:rPr lang="zh-CN" altLang="en-US"/>
              <a:t>当前系统所支持的构建系统。</a:t>
            </a:r>
            <a:endParaRPr lang="zh-CN" altLang="en-US"/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需要准确地指明每个项目之间的依赖关系，有头文件时特别头疼。</a:t>
            </a:r>
            <a:endParaRPr lang="zh-CN" altLang="en-US" strike="sngStrike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effectLst/>
                <a:uFillTx/>
                <a:sym typeface="+mn-ea"/>
              </a:rPr>
              <a:t>可以自动检测源文件和头文件之间的依赖关系，导出到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Makefile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里。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的语法非常简单，不像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shell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或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python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可以做很多判断等。</a:t>
            </a:r>
            <a:endParaRPr lang="zh-CN" altLang="en-US" strike="sngStrike">
              <a:solidFill>
                <a:schemeClr val="tx1">
                  <a:lumMod val="75000"/>
                  <a:lumOff val="25000"/>
                </a:schemeClr>
              </a:solidFill>
              <a:uFillTx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具有相对高级的语法，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内置的函数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能够处理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configure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install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等常见需求。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不同的编译器有不同的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flag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规则，为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g++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准备的参数可能对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MSVC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不适用。</a:t>
            </a:r>
            <a:endParaRPr lang="zh-CN" altLang="en-US" strike="sngStrike">
              <a:solidFill>
                <a:schemeClr val="tx1">
                  <a:lumMod val="75000"/>
                  <a:lumOff val="25000"/>
                </a:schemeClr>
              </a:solidFill>
              <a:uFillTx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可以自动检测当前的编译器，需要添加哪些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flag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。比如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OpenMP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，只需要在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CMakeLists.txt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中指明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target_link_libraries(a.out OpenMP::OpenMP_CXX)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即可。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758825"/>
            <a:ext cx="4667250" cy="5905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760335" y="1590675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输出的可执行文件</a:t>
            </a:r>
            <a:endParaRPr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616950" y="1242060"/>
            <a:ext cx="0" cy="348615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347835" y="1657350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输入的多个源文件</a:t>
            </a:r>
            <a:endParaRPr lang="en-US" altLang="zh-CN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194290" y="1292860"/>
            <a:ext cx="403225" cy="36449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604375" y="1313180"/>
            <a:ext cx="589915" cy="344170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8337</Words>
  <Application>WPS Presentation</Application>
  <PresentationFormat>宽屏</PresentationFormat>
  <Paragraphs>296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Adobe Times</vt:lpstr>
      <vt:lpstr>Adobe Helvetica</vt:lpstr>
      <vt:lpstr>C059</vt:lpstr>
      <vt:lpstr>Office Theme</vt:lpstr>
      <vt:lpstr>学C++从CMake学起</vt:lpstr>
      <vt:lpstr>PowerPoint 演示文稿</vt:lpstr>
      <vt:lpstr>PowerPoint 演示文稿</vt:lpstr>
      <vt:lpstr>PowerPoint 演示文稿</vt:lpstr>
      <vt:lpstr>PowerPoint 演示文稿</vt:lpstr>
      <vt:lpstr>什么是编译器</vt:lpstr>
      <vt:lpstr>多文件编译与链接</vt:lpstr>
      <vt:lpstr>为什么需要构建系统（Makefile）</vt:lpstr>
      <vt:lpstr>构建系统的构建系统（CMake）</vt:lpstr>
      <vt:lpstr>CMake 的命令行调用</vt:lpstr>
      <vt:lpstr>为什么需要库（library）</vt:lpstr>
      <vt:lpstr>CMake 中的静态库与动态库</vt:lpstr>
      <vt:lpstr>为什么 C++ 需要声明</vt:lpstr>
      <vt:lpstr>为什么需要头文件</vt:lpstr>
      <vt:lpstr>头文件 - 批量插入几行代码的硬核方式</vt:lpstr>
      <vt:lpstr>头文件 - 批量插入几行代码的硬核方式</vt:lpstr>
      <vt:lpstr>头文件进阶 - 递归地使用头文件</vt:lpstr>
      <vt:lpstr>头文件进阶 - 递归地使用头文件（续）</vt:lpstr>
      <vt:lpstr>头文件进阶 - 递归地使用头文件（再续）</vt:lpstr>
      <vt:lpstr>CMake 中的子模块</vt:lpstr>
      <vt:lpstr>子模块的头文件如何处理</vt:lpstr>
      <vt:lpstr>子模块的头文件如何处理（续）</vt:lpstr>
      <vt:lpstr>目标的一些其他选项</vt:lpstr>
      <vt:lpstr>PowerPoint 演示文稿</vt:lpstr>
      <vt:lpstr>fmt - 使用这个神奇的格式化库</vt:lpstr>
      <vt:lpstr>第三方库 - 作为子模块引入</vt:lpstr>
      <vt:lpstr>PowerPoint 演示文稿</vt:lpstr>
      <vt:lpstr>CMake - 引用系统中预安装的第三方库</vt:lpstr>
      <vt:lpstr>第三方库 - 常用 package 列表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454</cp:revision>
  <dcterms:created xsi:type="dcterms:W3CDTF">2021-12-10T16:16:00Z</dcterms:created>
  <dcterms:modified xsi:type="dcterms:W3CDTF">2021-12-10T16:16:00Z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